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5143500" cy="9144000"/>
  <p:embeddedFontLst>
    <p:embeddedFont>
      <p:font typeface="Montserrat"/>
      <p:regular r:id="rId16"/>
      <p:bold r:id="rId17"/>
      <p:italic r:id="rId18"/>
      <p:boldItalic r:id="rId19"/>
    </p:embeddedFont>
    <p:embeddedFont>
      <p:font typeface="Montserrat Light"/>
      <p:regular r:id="rId20"/>
      <p:bold r:id="rId21"/>
      <p:italic r:id="rId22"/>
      <p:boldItalic r:id="rId23"/>
    </p:embeddedFont>
    <p:embeddedFont>
      <p:font typeface="Roboto Light"/>
      <p:regular r:id="rId24"/>
      <p:bold r:id="rId25"/>
      <p:italic r:id="rId26"/>
      <p:boldItalic r:id="rId27"/>
    </p:embeddedFont>
    <p:embeddedFont>
      <p:font typeface="Montserrat Thin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2" roundtripDataSignature="AMtx7mjmYjhIHOrp4x/gqzYfG/a7b+lt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Light-regular.fntdata"/><Relationship Id="rId22" Type="http://schemas.openxmlformats.org/officeDocument/2006/relationships/font" Target="fonts/MontserratLight-italic.fntdata"/><Relationship Id="rId21" Type="http://schemas.openxmlformats.org/officeDocument/2006/relationships/font" Target="fonts/MontserratLight-bold.fntdata"/><Relationship Id="rId24" Type="http://schemas.openxmlformats.org/officeDocument/2006/relationships/font" Target="fonts/RobotoLight-regular.fntdata"/><Relationship Id="rId23" Type="http://schemas.openxmlformats.org/officeDocument/2006/relationships/font" Target="fonts/MontserratLight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obotoLight-italic.fntdata"/><Relationship Id="rId25" Type="http://schemas.openxmlformats.org/officeDocument/2006/relationships/font" Target="fonts/RobotoLight-bold.fntdata"/><Relationship Id="rId28" Type="http://schemas.openxmlformats.org/officeDocument/2006/relationships/font" Target="fonts/MontserratThin-regular.fntdata"/><Relationship Id="rId27" Type="http://schemas.openxmlformats.org/officeDocument/2006/relationships/font" Target="fonts/RobotoLight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Thin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MontserratThin-boldItalic.fntdata"/><Relationship Id="rId30" Type="http://schemas.openxmlformats.org/officeDocument/2006/relationships/font" Target="fonts/MontserratThin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19" Type="http://schemas.openxmlformats.org/officeDocument/2006/relationships/font" Target="fonts/Montserrat-boldItalic.fntdata"/><Relationship Id="rId18" Type="http://schemas.openxmlformats.org/officeDocument/2006/relationships/font" Target="fonts/Montserrat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857400" y="685800"/>
            <a:ext cx="34291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g6563dccd66_0_29:notes"/>
          <p:cNvSpPr/>
          <p:nvPr>
            <p:ph idx="2" type="sldImg"/>
          </p:nvPr>
        </p:nvSpPr>
        <p:spPr>
          <a:xfrm>
            <a:off x="857400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" name="Google Shape;9;g6563dccd66_0_29:notes"/>
          <p:cNvSpPr txBox="1"/>
          <p:nvPr>
            <p:ph idx="1" type="body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:notes"/>
          <p:cNvSpPr txBox="1"/>
          <p:nvPr>
            <p:ph idx="1" type="body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0:notes"/>
          <p:cNvSpPr/>
          <p:nvPr>
            <p:ph idx="2" type="sldImg"/>
          </p:nvPr>
        </p:nvSpPr>
        <p:spPr>
          <a:xfrm>
            <a:off x="857400" y="685800"/>
            <a:ext cx="34291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:notes"/>
          <p:cNvSpPr txBox="1"/>
          <p:nvPr>
            <p:ph idx="1" type="body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1:notes"/>
          <p:cNvSpPr/>
          <p:nvPr>
            <p:ph idx="2" type="sldImg"/>
          </p:nvPr>
        </p:nvSpPr>
        <p:spPr>
          <a:xfrm>
            <a:off x="857400" y="685800"/>
            <a:ext cx="34291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g6563dccd66_0_25:notes"/>
          <p:cNvSpPr/>
          <p:nvPr>
            <p:ph idx="2" type="sldImg"/>
          </p:nvPr>
        </p:nvSpPr>
        <p:spPr>
          <a:xfrm>
            <a:off x="857400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" name="Google Shape;14;g6563dccd66_0_25:notes"/>
          <p:cNvSpPr txBox="1"/>
          <p:nvPr>
            <p:ph idx="1" type="body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:notes"/>
          <p:cNvSpPr txBox="1"/>
          <p:nvPr>
            <p:ph idx="1" type="body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:notes"/>
          <p:cNvSpPr/>
          <p:nvPr>
            <p:ph idx="2" type="sldImg"/>
          </p:nvPr>
        </p:nvSpPr>
        <p:spPr>
          <a:xfrm>
            <a:off x="857400" y="685800"/>
            <a:ext cx="34291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:notes"/>
          <p:cNvSpPr txBox="1"/>
          <p:nvPr>
            <p:ph idx="1" type="body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4:notes"/>
          <p:cNvSpPr/>
          <p:nvPr>
            <p:ph idx="2" type="sldImg"/>
          </p:nvPr>
        </p:nvSpPr>
        <p:spPr>
          <a:xfrm>
            <a:off x="857400" y="685800"/>
            <a:ext cx="34291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6563dccd66_0_18:notes"/>
          <p:cNvSpPr/>
          <p:nvPr>
            <p:ph idx="2" type="sldImg"/>
          </p:nvPr>
        </p:nvSpPr>
        <p:spPr>
          <a:xfrm>
            <a:off x="857400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Google Shape;32;g6563dccd66_0_18:notes"/>
          <p:cNvSpPr txBox="1"/>
          <p:nvPr>
            <p:ph idx="1" type="body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:notes"/>
          <p:cNvSpPr txBox="1"/>
          <p:nvPr>
            <p:ph idx="1" type="body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6:notes"/>
          <p:cNvSpPr/>
          <p:nvPr>
            <p:ph idx="2" type="sldImg"/>
          </p:nvPr>
        </p:nvSpPr>
        <p:spPr>
          <a:xfrm>
            <a:off x="857400" y="685800"/>
            <a:ext cx="34291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:notes"/>
          <p:cNvSpPr/>
          <p:nvPr>
            <p:ph idx="2" type="sldImg"/>
          </p:nvPr>
        </p:nvSpPr>
        <p:spPr>
          <a:xfrm>
            <a:off x="-17145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" name="Google Shape;44;p7:notes"/>
          <p:cNvSpPr txBox="1"/>
          <p:nvPr>
            <p:ph idx="1" type="body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:notes"/>
          <p:cNvSpPr/>
          <p:nvPr>
            <p:ph idx="2" type="sldImg"/>
          </p:nvPr>
        </p:nvSpPr>
        <p:spPr>
          <a:xfrm>
            <a:off x="-17145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p8:notes"/>
          <p:cNvSpPr txBox="1"/>
          <p:nvPr>
            <p:ph idx="1" type="body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6563dccd66_0_14:notes"/>
          <p:cNvSpPr/>
          <p:nvPr>
            <p:ph idx="2" type="sldImg"/>
          </p:nvPr>
        </p:nvSpPr>
        <p:spPr>
          <a:xfrm>
            <a:off x="857400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6563dccd66_0_14:notes"/>
          <p:cNvSpPr txBox="1"/>
          <p:nvPr>
            <p:ph idx="1" type="body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Relationship Id="rId4" Type="http://schemas.openxmlformats.org/officeDocument/2006/relationships/image" Target="../media/image3.png"/><Relationship Id="rId5" Type="http://schemas.openxmlformats.org/officeDocument/2006/relationships/image" Target="../media/image15.png"/><Relationship Id="rId6" Type="http://schemas.openxmlformats.org/officeDocument/2006/relationships/image" Target="../media/image14.png"/><Relationship Id="rId7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Relationship Id="rId4" Type="http://schemas.openxmlformats.org/officeDocument/2006/relationships/image" Target="../media/image13.png"/><Relationship Id="rId5" Type="http://schemas.openxmlformats.org/officeDocument/2006/relationships/image" Target="../media/image9.jpg"/><Relationship Id="rId6" Type="http://schemas.openxmlformats.org/officeDocument/2006/relationships/image" Target="../media/image3.png"/><Relationship Id="rId7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g6563dccd66_0_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cell phone&#10;&#10;Description automatically generated" id="75" name="Google Shape;7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tmp/-Levqf2kcOuEdBX6PnET-HiRes.jpg" id="80" name="Google Shape;8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9144000" cy="2492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1256" y="182524"/>
            <a:ext cx="1186543" cy="379062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1"/>
          <p:cNvSpPr txBox="1"/>
          <p:nvPr/>
        </p:nvSpPr>
        <p:spPr>
          <a:xfrm>
            <a:off x="862150" y="3281200"/>
            <a:ext cx="3044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rPr>
              <a:t>Contact Us</a:t>
            </a:r>
            <a:endParaRPr/>
          </a:p>
        </p:txBody>
      </p:sp>
      <p:sp>
        <p:nvSpPr>
          <p:cNvPr id="83" name="Google Shape;83;p11"/>
          <p:cNvSpPr/>
          <p:nvPr/>
        </p:nvSpPr>
        <p:spPr>
          <a:xfrm>
            <a:off x="927882" y="3913199"/>
            <a:ext cx="283923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rPr>
              <a:t>47 J. Vilmsi str., Tallinn, Estonia, 10126</a:t>
            </a:r>
            <a:endParaRPr sz="1200">
              <a:solidFill>
                <a:schemeClr val="dk1"/>
              </a:solidFill>
              <a:latin typeface="Montserrat Thin"/>
              <a:ea typeface="Montserrat Thin"/>
              <a:cs typeface="Montserrat Thin"/>
              <a:sym typeface="Montserrat Thin"/>
            </a:endParaRPr>
          </a:p>
        </p:txBody>
      </p:sp>
      <p:sp>
        <p:nvSpPr>
          <p:cNvPr id="84" name="Google Shape;84;p11"/>
          <p:cNvSpPr txBox="1"/>
          <p:nvPr/>
        </p:nvSpPr>
        <p:spPr>
          <a:xfrm>
            <a:off x="5157215" y="3501392"/>
            <a:ext cx="3498073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rPr>
              <a:t>+48 12 446 52 44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 Thin"/>
              <a:ea typeface="Montserrat Thin"/>
              <a:cs typeface="Montserrat Thin"/>
              <a:sym typeface="Montserrat Th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rPr>
              <a:t>https://www.linkedin.com/company/apifonica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 Thin"/>
              <a:ea typeface="Montserrat Thin"/>
              <a:cs typeface="Montserrat Thin"/>
              <a:sym typeface="Montserrat Th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rPr>
              <a:t>apifonica.com</a:t>
            </a:r>
            <a:endParaRPr sz="1200">
              <a:solidFill>
                <a:schemeClr val="dk1"/>
              </a:solidFill>
              <a:latin typeface="Montserrat Thin"/>
              <a:ea typeface="Montserrat Thin"/>
              <a:cs typeface="Montserrat Thin"/>
              <a:sym typeface="Montserrat Th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 Thin"/>
              <a:ea typeface="Montserrat Thin"/>
              <a:cs typeface="Montserrat Thin"/>
              <a:sym typeface="Montserrat Th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 Thin"/>
              <a:ea typeface="Montserrat Thin"/>
              <a:cs typeface="Montserrat Thin"/>
              <a:sym typeface="Montserrat Th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 Thin"/>
              <a:ea typeface="Montserrat Thin"/>
              <a:cs typeface="Montserrat Thin"/>
              <a:sym typeface="Montserrat Th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 Thin"/>
              <a:ea typeface="Montserrat Thin"/>
              <a:cs typeface="Montserrat Thin"/>
              <a:sym typeface="Montserrat Thin"/>
            </a:endParaRPr>
          </a:p>
        </p:txBody>
      </p:sp>
      <p:pic>
        <p:nvPicPr>
          <p:cNvPr descr="Telephone" id="85" name="Google Shape;85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25021" y="3529295"/>
            <a:ext cx="21600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ursor" id="86" name="Google Shape;86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38835" y="4306466"/>
            <a:ext cx="21600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ser network" id="87" name="Google Shape;87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25021" y="3917880"/>
            <a:ext cx="216000" cy="2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g6563dccd66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oup of people posing for a photo&#10;&#10;Description automatically generated" id="21" name="Google Shape;2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8818" y="4800081"/>
            <a:ext cx="1074973" cy="34341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 txBox="1"/>
          <p:nvPr/>
        </p:nvSpPr>
        <p:spPr>
          <a:xfrm>
            <a:off x="6726477" y="4881890"/>
            <a:ext cx="2417523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E36C09"/>
                </a:solidFill>
                <a:latin typeface="Montserrat Thin"/>
                <a:ea typeface="Montserrat Thin"/>
                <a:cs typeface="Montserrat Thin"/>
                <a:sym typeface="Montserrat Thin"/>
              </a:rPr>
              <a:t>Source: Glassdoor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4"/>
          <p:cNvSpPr txBox="1"/>
          <p:nvPr/>
        </p:nvSpPr>
        <p:spPr>
          <a:xfrm>
            <a:off x="6726477" y="4881890"/>
            <a:ext cx="2417523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E36C09"/>
                </a:solidFill>
                <a:latin typeface="Montserrat Thin"/>
                <a:ea typeface="Montserrat Thin"/>
                <a:cs typeface="Montserrat Thin"/>
                <a:sym typeface="Montserrat Thin"/>
              </a:rPr>
              <a:t>Source: Hire by Google; Jobvite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g6563dccd66_0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g6563dccd66_0_18"/>
          <p:cNvSpPr txBox="1"/>
          <p:nvPr/>
        </p:nvSpPr>
        <p:spPr>
          <a:xfrm>
            <a:off x="297201" y="1110750"/>
            <a:ext cx="5952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429E48"/>
                </a:solidFill>
                <a:latin typeface="Roboto Light"/>
                <a:ea typeface="Roboto Light"/>
                <a:cs typeface="Roboto Light"/>
                <a:sym typeface="Roboto Light"/>
              </a:rPr>
              <a:t>Saves 76% of the time and 80% of the money spend to fill a position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indoor, sitting&#10;&#10;Description automatically generated" id="40" name="Google Shape;4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57456" y="4786105"/>
            <a:ext cx="1186543" cy="379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/>
        </p:nvSpPr>
        <p:spPr>
          <a:xfrm>
            <a:off x="272151" y="174175"/>
            <a:ext cx="7196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rPr>
              <a:t>Case study: Automated CV screening</a:t>
            </a:r>
            <a:endParaRPr/>
          </a:p>
        </p:txBody>
      </p:sp>
      <p:sp>
        <p:nvSpPr>
          <p:cNvPr id="47" name="Google Shape;47;p7"/>
          <p:cNvSpPr txBox="1"/>
          <p:nvPr/>
        </p:nvSpPr>
        <p:spPr>
          <a:xfrm>
            <a:off x="272151" y="697400"/>
            <a:ext cx="6160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7F7F7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 recruitment and outsourced staffing agency, Finland, May 2019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" name="Google Shape;48;p7"/>
          <p:cNvSpPr/>
          <p:nvPr/>
        </p:nvSpPr>
        <p:spPr>
          <a:xfrm>
            <a:off x="0" y="0"/>
            <a:ext cx="54000" cy="1080000"/>
          </a:xfrm>
          <a:prstGeom prst="rect">
            <a:avLst/>
          </a:prstGeom>
          <a:solidFill>
            <a:srgbClr val="429E48"/>
          </a:solidFill>
          <a:ln cap="flat" cmpd="sng" w="25400">
            <a:solidFill>
              <a:srgbClr val="429E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lose up of text on a white background&#10;&#10;Description automatically generated" id="49" name="Google Shape;4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41688" y="2117736"/>
            <a:ext cx="3426447" cy="238813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7"/>
          <p:cNvSpPr txBox="1"/>
          <p:nvPr/>
        </p:nvSpPr>
        <p:spPr>
          <a:xfrm>
            <a:off x="1692964" y="3670723"/>
            <a:ext cx="1838966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Montserrat Thin"/>
                <a:ea typeface="Montserrat Thin"/>
                <a:cs typeface="Montserrat Thin"/>
                <a:sym typeface="Montserrat Thin"/>
              </a:rPr>
              <a:t>2 months</a:t>
            </a:r>
            <a:endParaRPr sz="28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545454"/>
                </a:solidFill>
                <a:latin typeface="Montserrat Thin"/>
                <a:ea typeface="Montserrat Thin"/>
                <a:cs typeface="Montserrat Thin"/>
                <a:sym typeface="Montserrat Thin"/>
              </a:rPr>
              <a:t>€</a:t>
            </a:r>
            <a:r>
              <a:rPr lang="en-US" sz="2800">
                <a:solidFill>
                  <a:srgbClr val="000000"/>
                </a:solidFill>
                <a:latin typeface="Montserrat Thin"/>
                <a:ea typeface="Montserrat Thin"/>
                <a:cs typeface="Montserrat Thin"/>
                <a:sym typeface="Montserrat Thin"/>
              </a:rPr>
              <a:t>2000</a:t>
            </a:r>
            <a:endParaRPr sz="2800">
              <a:solidFill>
                <a:schemeClr val="dk1"/>
              </a:solidFill>
              <a:latin typeface="Montserrat Thin"/>
              <a:ea typeface="Montserrat Thin"/>
              <a:cs typeface="Montserrat Thin"/>
              <a:sym typeface="Montserrat Thin"/>
            </a:endParaRPr>
          </a:p>
        </p:txBody>
      </p:sp>
      <p:sp>
        <p:nvSpPr>
          <p:cNvPr id="51" name="Google Shape;51;p7"/>
          <p:cNvSpPr txBox="1"/>
          <p:nvPr/>
        </p:nvSpPr>
        <p:spPr>
          <a:xfrm>
            <a:off x="6054331" y="3670724"/>
            <a:ext cx="1218603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Montserrat Thin"/>
                <a:ea typeface="Montserrat Thin"/>
                <a:cs typeface="Montserrat Thin"/>
                <a:sym typeface="Montserrat Thin"/>
              </a:rPr>
              <a:t>1 hour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545454"/>
                </a:solidFill>
                <a:latin typeface="Montserrat Thin"/>
                <a:ea typeface="Montserrat Thin"/>
                <a:cs typeface="Montserrat Thin"/>
                <a:sym typeface="Montserrat Thin"/>
              </a:rPr>
              <a:t>€</a:t>
            </a:r>
            <a:r>
              <a:rPr lang="en-US" sz="2800">
                <a:solidFill>
                  <a:srgbClr val="000000"/>
                </a:solidFill>
                <a:latin typeface="Montserrat Thin"/>
                <a:ea typeface="Montserrat Thin"/>
                <a:cs typeface="Montserrat Thin"/>
                <a:sym typeface="Montserrat Thin"/>
              </a:rPr>
              <a:t>420</a:t>
            </a:r>
            <a:endParaRPr sz="2800">
              <a:solidFill>
                <a:schemeClr val="dk1"/>
              </a:solidFill>
              <a:latin typeface="Montserrat Thin"/>
              <a:ea typeface="Montserrat Thin"/>
              <a:cs typeface="Montserrat Thin"/>
              <a:sym typeface="Montserrat Thin"/>
            </a:endParaRPr>
          </a:p>
        </p:txBody>
      </p:sp>
      <p:pic>
        <p:nvPicPr>
          <p:cNvPr id="52" name="Google Shape;52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9775" y="1360350"/>
            <a:ext cx="1047675" cy="110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06625" y="1372050"/>
            <a:ext cx="1411625" cy="110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/>
        </p:nvSpPr>
        <p:spPr>
          <a:xfrm>
            <a:off x="109303" y="154632"/>
            <a:ext cx="579998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rPr>
              <a:t>Demo: Automated CV screening</a:t>
            </a:r>
            <a:endParaRPr/>
          </a:p>
        </p:txBody>
      </p:sp>
      <p:sp>
        <p:nvSpPr>
          <p:cNvPr id="59" name="Google Shape;59;p8"/>
          <p:cNvSpPr/>
          <p:nvPr/>
        </p:nvSpPr>
        <p:spPr>
          <a:xfrm>
            <a:off x="0" y="0"/>
            <a:ext cx="54000" cy="1080000"/>
          </a:xfrm>
          <a:prstGeom prst="rect">
            <a:avLst/>
          </a:prstGeom>
          <a:solidFill>
            <a:srgbClr val="429E48"/>
          </a:solidFill>
          <a:ln cap="flat" cmpd="sng" w="25400">
            <a:solidFill>
              <a:srgbClr val="429E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" name="Google Shape;60;p8"/>
          <p:cNvGrpSpPr/>
          <p:nvPr/>
        </p:nvGrpSpPr>
        <p:grpSpPr>
          <a:xfrm>
            <a:off x="3118980" y="1629492"/>
            <a:ext cx="3360162" cy="2291154"/>
            <a:chOff x="3557864" y="1942643"/>
            <a:chExt cx="2583076" cy="1679074"/>
          </a:xfrm>
        </p:grpSpPr>
        <p:pic>
          <p:nvPicPr>
            <p:cNvPr descr="/tmp/-Lf-dzmF1JLV7ILyhoAX-HiRes.jpg" id="61" name="Google Shape;61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557864" y="2161880"/>
              <a:ext cx="1652490" cy="14495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893424" y="2161880"/>
              <a:ext cx="1247516" cy="12475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close up of a logo&#10;&#10;Description automatically generated" id="63" name="Google Shape;63;p8"/>
            <p:cNvPicPr preferRelativeResize="0"/>
            <p:nvPr/>
          </p:nvPicPr>
          <p:blipFill rotWithShape="1">
            <a:blip r:embed="rId5">
              <a:alphaModFix/>
            </a:blip>
            <a:srcRect b="28082" l="42701" r="42701" t="40213"/>
            <a:stretch/>
          </p:blipFill>
          <p:spPr>
            <a:xfrm>
              <a:off x="3790837" y="2172187"/>
              <a:ext cx="1186543" cy="14495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64;p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790837" y="1942643"/>
              <a:ext cx="1186543" cy="37906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5" name="Google Shape;65;p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38050" y="2088450"/>
            <a:ext cx="1507400" cy="168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g6563dccd66_0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2019-05-16T13:16:35Z</dcterms:created>
  <dc:creator>Anna Sopova</dc:creator>
</cp:coreProperties>
</file>